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140" r:id="rId3"/>
    <p:sldId id="1142" r:id="rId4"/>
    <p:sldId id="1155" r:id="rId5"/>
    <p:sldId id="1143" r:id="rId6"/>
    <p:sldId id="1144" r:id="rId7"/>
    <p:sldId id="1145" r:id="rId8"/>
    <p:sldId id="1146" r:id="rId9"/>
    <p:sldId id="1156"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6" d="100"/>
          <a:sy n="106" d="100"/>
        </p:scale>
        <p:origin x="71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50621"/>
            <a:ext cx="11485848" cy="1130246"/>
          </a:xfrm>
        </p:spPr>
        <p:txBody>
          <a:bodyPr/>
          <a:lstStyle/>
          <a:p>
            <a:pPr indent="1792288"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本文主要讲述了一个叫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Sammie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的女孩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她通过回收瓶盖制作伙伴长凳帮助感到孤独的孩子们交朋友的事情。</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7031;FounderCES"/>
          <p:cNvPicPr/>
          <p:nvPr/>
        </p:nvPicPr>
        <p:blipFill>
          <a:blip r:embed="rId2"/>
          <a:stretch>
            <a:fillRect/>
          </a:stretch>
        </p:blipFill>
        <p:spPr>
          <a:xfrm>
            <a:off x="554759" y="2495695"/>
            <a:ext cx="1580007" cy="385572"/>
          </a:xfrm>
          <a:prstGeom prst="rect">
            <a:avLst/>
          </a:prstGeom>
        </p:spPr>
      </p:pic>
      <p:pic>
        <p:nvPicPr>
          <p:cNvPr id="4" name="图片 3"/>
          <p:cNvPicPr>
            <a:picLocks noChangeAspect="1"/>
          </p:cNvPicPr>
          <p:nvPr/>
        </p:nvPicPr>
        <p:blipFill>
          <a:blip r:embed="rId3"/>
          <a:stretch>
            <a:fillRect/>
          </a:stretch>
        </p:blipFill>
        <p:spPr>
          <a:xfrm>
            <a:off x="761605" y="882217"/>
            <a:ext cx="10667203" cy="1322647"/>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Sammie Vance is a 15-year-old girl from America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helps lonely kids make friends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she runs the “Buddy Bench” programme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school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someone feels lonely, they can sit on the bench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other kids can know that they need a friend and would ask them to play together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bench brings kids together and helps many shy kids make new friends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“I’ve been lonely myself and it’s not a good feeling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I don’t want anyone else to feel that way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That’s why I start the programme,” says Sammie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07799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wants to create an eco-friendly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环境友好的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way to make the bench from bottle caps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瓶盖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posting the news online, Sammie gets caps from people around the world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end, she gets more than 600 kilos of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company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helps make three benches from these caps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Sammie gives more than 200 benches to schools and parks in total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I want to give even more buddy benches to different places to help more lonely kids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74263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can be put in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“Buddy Bench”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she do that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does she help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she do that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67304" y="904636"/>
            <a:ext cx="3365162" cy="420645"/>
          </a:xfrm>
          <a:prstGeom prst="rect">
            <a:avLst/>
          </a:prstGeom>
        </p:spPr>
      </p:pic>
      <p:sp>
        <p:nvSpPr>
          <p:cNvPr id="5" name="矩形 4"/>
          <p:cNvSpPr/>
          <p:nvPr/>
        </p:nvSpPr>
        <p:spPr>
          <a:xfrm>
            <a:off x="838622" y="863616"/>
            <a:ext cx="407484" cy="461665"/>
          </a:xfrm>
          <a:prstGeom prst="rect">
            <a:avLst/>
          </a:prstGeom>
        </p:spPr>
        <p:txBody>
          <a:bodyPr wrap="none">
            <a:spAutoFit/>
          </a:bodyPr>
          <a:lstStyle/>
          <a:p>
            <a:r>
              <a:rPr lang="en-US" altLang="zh-CN" sz="2400" dirty="0"/>
              <a:t>D</a:t>
            </a:r>
            <a:endParaRPr lang="zh-CN" altLang="en-US" dirty="0"/>
          </a:p>
        </p:txBody>
      </p:sp>
      <p:sp>
        <p:nvSpPr>
          <p:cNvPr id="7" name="矩形 6"/>
          <p:cNvSpPr/>
          <p:nvPr/>
        </p:nvSpPr>
        <p:spPr>
          <a:xfrm>
            <a:off x="365487" y="3452807"/>
            <a:ext cx="11481215" cy="1200329"/>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推理判断题。根据第一段中的</a:t>
            </a:r>
            <a:r>
              <a:rPr lang="en-US" altLang="zh-CN" sz="2400" dirty="0">
                <a:cs typeface="Times New Roman" panose="02020603050405020304" pitchFamily="18" charset="0"/>
              </a:rPr>
              <a:t>“She helps lonely kids make friends.”</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她帮助孤独的孩子们交朋友。</a:t>
            </a:r>
            <a:r>
              <a:rPr lang="zh-CN" altLang="zh-CN" sz="2400" dirty="0">
                <a:cs typeface="Times New Roman" panose="02020603050405020304" pitchFamily="18" charset="0"/>
              </a:rPr>
              <a:t>）可推知</a:t>
            </a:r>
            <a:r>
              <a:rPr lang="en-US" altLang="zh-CN" sz="2400" dirty="0">
                <a:cs typeface="Times New Roman" panose="02020603050405020304" pitchFamily="18" charset="0"/>
              </a:rPr>
              <a:t>,</a:t>
            </a:r>
            <a:r>
              <a:rPr lang="zh-CN" altLang="zh-CN" sz="2400" dirty="0">
                <a:cs typeface="Times New Roman" panose="02020603050405020304" pitchFamily="18" charset="0"/>
              </a:rPr>
              <a:t>此处介绍她如何帮助孤独的孩子们交朋友。故选</a:t>
            </a:r>
            <a:r>
              <a:rPr lang="en-US" altLang="zh-CN" sz="2400" dirty="0">
                <a:cs typeface="Times New Roman" panose="02020603050405020304" pitchFamily="18" charset="0"/>
              </a:rPr>
              <a:t>D</a:t>
            </a:r>
            <a:r>
              <a:rPr lang="zh-CN" altLang="zh-CN" sz="2400" dirty="0">
                <a:cs typeface="Times New Roman" panose="02020603050405020304" pitchFamily="18" charset="0"/>
              </a:rPr>
              <a:t>。</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4208995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does Sammie get bottle caps for the benches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finds them in parks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buys them from a shop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asks people online for help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collects them at school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36712"/>
            <a:ext cx="407484" cy="461665"/>
          </a:xfrm>
          <a:prstGeom prst="rect">
            <a:avLst/>
          </a:prstGeom>
        </p:spPr>
        <p:txBody>
          <a:bodyPr wrap="none">
            <a:spAutoFit/>
          </a:bodyPr>
          <a:lstStyle/>
          <a:p>
            <a:r>
              <a:rPr lang="en-US" altLang="zh-CN" sz="2400" dirty="0"/>
              <a:t>C</a:t>
            </a:r>
            <a:endParaRPr lang="zh-CN" altLang="en-US" dirty="0"/>
          </a:p>
        </p:txBody>
      </p:sp>
      <p:sp>
        <p:nvSpPr>
          <p:cNvPr id="6" name="矩形 5"/>
          <p:cNvSpPr/>
          <p:nvPr/>
        </p:nvSpPr>
        <p:spPr>
          <a:xfrm>
            <a:off x="365487" y="3446998"/>
            <a:ext cx="11481215" cy="2862322"/>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细节理解题。根据第四段中的</a:t>
            </a:r>
            <a:r>
              <a:rPr lang="en-US" altLang="zh-CN" sz="2400" dirty="0">
                <a:cs typeface="Times New Roman" panose="02020603050405020304" pitchFamily="18" charset="0"/>
              </a:rPr>
              <a:t>“She wants to create an eco-friendly</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环境友好的</a:t>
            </a:r>
            <a:r>
              <a:rPr lang="zh-CN" altLang="zh-CN" sz="2400" dirty="0">
                <a:cs typeface="Times New Roman" panose="02020603050405020304" pitchFamily="18" charset="0"/>
              </a:rPr>
              <a:t>）</a:t>
            </a:r>
            <a:r>
              <a:rPr lang="en-US" altLang="zh-CN" sz="2400" dirty="0">
                <a:cs typeface="Times New Roman" panose="02020603050405020304" pitchFamily="18" charset="0"/>
              </a:rPr>
              <a:t> way to make the bench from bottle caps</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瓶盖</a:t>
            </a:r>
            <a:r>
              <a:rPr lang="zh-CN" altLang="zh-CN" sz="2400" dirty="0">
                <a:cs typeface="Times New Roman" panose="02020603050405020304" pitchFamily="18" charset="0"/>
              </a:rPr>
              <a:t>）</a:t>
            </a:r>
            <a:r>
              <a:rPr lang="en-US" altLang="zh-CN" sz="2400" dirty="0">
                <a:cs typeface="Times New Roman" panose="02020603050405020304" pitchFamily="18" charset="0"/>
              </a:rPr>
              <a:t>.After posting the news </a:t>
            </a:r>
            <a:r>
              <a:rPr lang="en-US" altLang="zh-CN" sz="2400" dirty="0" err="1">
                <a:cs typeface="Times New Roman" panose="02020603050405020304" pitchFamily="18" charset="0"/>
              </a:rPr>
              <a:t>online,Sammie</a:t>
            </a:r>
            <a:r>
              <a:rPr lang="en-US" altLang="zh-CN" sz="2400" dirty="0">
                <a:cs typeface="Times New Roman" panose="02020603050405020304" pitchFamily="18" charset="0"/>
              </a:rPr>
              <a:t> gets caps from people around the world.”</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她想创造一种环保的方式</a:t>
            </a:r>
            <a:r>
              <a:rPr lang="en-US"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用瓶盖制作长凳。在网上发布消息后</a:t>
            </a:r>
            <a:r>
              <a:rPr lang="en-US" altLang="zh-CN" sz="2400" dirty="0">
                <a:cs typeface="Times New Roman" panose="02020603050405020304" pitchFamily="18" charset="0"/>
              </a:rPr>
              <a:t>,Sammie</a:t>
            </a:r>
            <a:r>
              <a:rPr lang="zh-CN" altLang="zh-CN" sz="2400" dirty="0">
                <a:ea typeface="楷体" panose="02010609060101010101" pitchFamily="49" charset="-122"/>
                <a:cs typeface="Times New Roman" panose="02020603050405020304" pitchFamily="18" charset="0"/>
              </a:rPr>
              <a:t>从世界各地的人那里得到了瓶盖。</a:t>
            </a:r>
            <a:r>
              <a:rPr lang="zh-CN" altLang="zh-CN" sz="2400" dirty="0">
                <a:cs typeface="Times New Roman" panose="02020603050405020304" pitchFamily="18" charset="0"/>
              </a:rPr>
              <a:t>）可知</a:t>
            </a:r>
            <a:r>
              <a:rPr lang="en-US" altLang="zh-CN" sz="2400" dirty="0">
                <a:cs typeface="Times New Roman" panose="02020603050405020304" pitchFamily="18" charset="0"/>
              </a:rPr>
              <a:t>,</a:t>
            </a:r>
            <a:r>
              <a:rPr lang="zh-CN" altLang="zh-CN" sz="2400" dirty="0">
                <a:cs typeface="Times New Roman" panose="02020603050405020304" pitchFamily="18" charset="0"/>
              </a:rPr>
              <a:t>通过在网上向人们寻求帮助</a:t>
            </a:r>
            <a:r>
              <a:rPr lang="en-US" altLang="zh-CN" sz="2400" dirty="0">
                <a:cs typeface="Times New Roman" panose="02020603050405020304" pitchFamily="18" charset="0"/>
              </a:rPr>
              <a:t>,Sammie</a:t>
            </a:r>
            <a:r>
              <a:rPr lang="zh-CN" altLang="zh-CN" sz="2400" dirty="0">
                <a:cs typeface="Times New Roman" panose="02020603050405020304" pitchFamily="18" charset="0"/>
              </a:rPr>
              <a:t>得到制作长凳的瓶盖。故选</a:t>
            </a:r>
            <a:r>
              <a:rPr lang="en-US" altLang="zh-CN" sz="2400" dirty="0">
                <a:cs typeface="Times New Roman" panose="02020603050405020304" pitchFamily="18" charset="0"/>
              </a:rPr>
              <a:t>C</a:t>
            </a:r>
            <a:r>
              <a:rPr lang="zh-CN" altLang="zh-CN" sz="2400" dirty="0">
                <a:cs typeface="Times New Roman" panose="02020603050405020304" pitchFamily="18" charset="0"/>
              </a:rPr>
              <a:t>。</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50674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refers 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caps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bottles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benches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43858" y="838382"/>
            <a:ext cx="4274408" cy="478518"/>
          </a:xfrm>
          <a:prstGeom prst="rect">
            <a:avLst/>
          </a:prstGeom>
        </p:spPr>
      </p:pic>
      <p:sp>
        <p:nvSpPr>
          <p:cNvPr id="5" name="矩形 4"/>
          <p:cNvSpPr/>
          <p:nvPr/>
        </p:nvSpPr>
        <p:spPr>
          <a:xfrm>
            <a:off x="838622" y="855235"/>
            <a:ext cx="407484" cy="461665"/>
          </a:xfrm>
          <a:prstGeom prst="rect">
            <a:avLst/>
          </a:prstGeom>
        </p:spPr>
        <p:txBody>
          <a:bodyPr wrap="none">
            <a:spAutoFit/>
          </a:bodyPr>
          <a:lstStyle/>
          <a:p>
            <a:r>
              <a:rPr lang="en-US" altLang="zh-CN" sz="2400" dirty="0"/>
              <a:t>A</a:t>
            </a:r>
            <a:endParaRPr lang="zh-CN" altLang="en-US" dirty="0"/>
          </a:p>
        </p:txBody>
      </p:sp>
      <p:sp>
        <p:nvSpPr>
          <p:cNvPr id="7" name="矩形 6"/>
          <p:cNvSpPr/>
          <p:nvPr/>
        </p:nvSpPr>
        <p:spPr>
          <a:xfrm>
            <a:off x="365487" y="2942942"/>
            <a:ext cx="11481215" cy="2862322"/>
          </a:xfrm>
          <a:prstGeom prst="rect">
            <a:avLst/>
          </a:prstGeom>
        </p:spPr>
        <p:txBody>
          <a:bodyPr wrap="square">
            <a:spAutoFit/>
          </a:bodyPr>
          <a:lstStyle/>
          <a:p>
            <a:pPr algn="just" eaLnBrk="1">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词义猜测题。根据第四段中的</a:t>
            </a:r>
            <a:r>
              <a:rPr lang="en-US" altLang="zh-CN" sz="2400" dirty="0">
                <a:cs typeface="Times New Roman" panose="02020603050405020304" pitchFamily="18" charset="0"/>
              </a:rPr>
              <a:t>“After posting the news </a:t>
            </a:r>
            <a:r>
              <a:rPr lang="en-US" altLang="zh-CN" sz="2400" dirty="0" err="1">
                <a:cs typeface="Times New Roman" panose="02020603050405020304" pitchFamily="18" charset="0"/>
              </a:rPr>
              <a:t>online,Sammie</a:t>
            </a:r>
            <a:r>
              <a:rPr lang="en-US" altLang="zh-CN" sz="2400" dirty="0">
                <a:cs typeface="Times New Roman" panose="02020603050405020304" pitchFamily="18" charset="0"/>
              </a:rPr>
              <a:t> gets caps from people around the world. In the </a:t>
            </a:r>
            <a:r>
              <a:rPr lang="en-US" altLang="zh-CN" sz="2400" dirty="0" err="1">
                <a:cs typeface="Times New Roman" panose="02020603050405020304" pitchFamily="18" charset="0"/>
              </a:rPr>
              <a:t>end,she</a:t>
            </a:r>
            <a:r>
              <a:rPr lang="en-US" altLang="zh-CN" sz="2400" dirty="0">
                <a:cs typeface="Times New Roman" panose="02020603050405020304" pitchFamily="18" charset="0"/>
              </a:rPr>
              <a:t> gets more than 600 kilos of them.”</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在网上发布消息后</a:t>
            </a:r>
            <a:r>
              <a:rPr lang="en-US" altLang="zh-CN" sz="2400" dirty="0">
                <a:cs typeface="Times New Roman" panose="02020603050405020304" pitchFamily="18" charset="0"/>
              </a:rPr>
              <a:t>,Sammie</a:t>
            </a:r>
            <a:r>
              <a:rPr lang="zh-CN" altLang="zh-CN" sz="2400" dirty="0">
                <a:ea typeface="楷体" panose="02010609060101010101" pitchFamily="49" charset="-122"/>
                <a:cs typeface="Times New Roman" panose="02020603050405020304" pitchFamily="18" charset="0"/>
              </a:rPr>
              <a:t>从世界各地的人那里得到了瓶盖。最后</a:t>
            </a:r>
            <a:r>
              <a:rPr lang="en-US"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她得到了</a:t>
            </a:r>
            <a:r>
              <a:rPr lang="en-US" altLang="zh-CN" sz="2400" dirty="0">
                <a:cs typeface="Times New Roman" panose="02020603050405020304" pitchFamily="18" charset="0"/>
              </a:rPr>
              <a:t>600</a:t>
            </a:r>
            <a:r>
              <a:rPr lang="zh-CN" altLang="zh-CN" sz="2400" dirty="0">
                <a:ea typeface="楷体" panose="02010609060101010101" pitchFamily="49" charset="-122"/>
                <a:cs typeface="Times New Roman" panose="02020603050405020304" pitchFamily="18" charset="0"/>
              </a:rPr>
              <a:t>多公斤。</a:t>
            </a:r>
            <a:r>
              <a:rPr lang="zh-CN" altLang="zh-CN" sz="2400" dirty="0">
                <a:cs typeface="Times New Roman" panose="02020603050405020304" pitchFamily="18" charset="0"/>
              </a:rPr>
              <a:t>）可知</a:t>
            </a:r>
            <a:r>
              <a:rPr lang="en-US" altLang="zh-CN" sz="2400" dirty="0">
                <a:cs typeface="Times New Roman" panose="02020603050405020304" pitchFamily="18" charset="0"/>
              </a:rPr>
              <a:t>,</a:t>
            </a:r>
            <a:r>
              <a:rPr lang="zh-CN" altLang="zh-CN" sz="2400" dirty="0">
                <a:cs typeface="Times New Roman" panose="02020603050405020304" pitchFamily="18" charset="0"/>
              </a:rPr>
              <a:t>通过在网上向人们寻求帮助</a:t>
            </a:r>
            <a:r>
              <a:rPr lang="en-US" altLang="zh-CN" sz="2400" dirty="0">
                <a:cs typeface="Times New Roman" panose="02020603050405020304" pitchFamily="18" charset="0"/>
              </a:rPr>
              <a:t>,Sammie</a:t>
            </a:r>
            <a:r>
              <a:rPr lang="zh-CN" altLang="zh-CN" sz="2400" dirty="0">
                <a:cs typeface="Times New Roman" panose="02020603050405020304" pitchFamily="18" charset="0"/>
              </a:rPr>
              <a:t>得到</a:t>
            </a:r>
            <a:r>
              <a:rPr lang="en-US" altLang="zh-CN" sz="2400" dirty="0">
                <a:cs typeface="Times New Roman" panose="02020603050405020304" pitchFamily="18" charset="0"/>
              </a:rPr>
              <a:t>600</a:t>
            </a:r>
            <a:r>
              <a:rPr lang="zh-CN" altLang="zh-CN" sz="2400" dirty="0">
                <a:cs typeface="Times New Roman" panose="02020603050405020304" pitchFamily="18" charset="0"/>
              </a:rPr>
              <a:t>多公斤的瓶盖</a:t>
            </a:r>
            <a:r>
              <a:rPr lang="en-US" altLang="zh-CN" sz="2400" dirty="0">
                <a:cs typeface="Times New Roman" panose="02020603050405020304" pitchFamily="18" charset="0"/>
              </a:rPr>
              <a:t>,</a:t>
            </a:r>
            <a:r>
              <a:rPr lang="zh-CN" altLang="zh-CN" sz="2400" dirty="0">
                <a:cs typeface="Times New Roman" panose="02020603050405020304" pitchFamily="18" charset="0"/>
              </a:rPr>
              <a:t>所以画线部分指代上文中的</a:t>
            </a:r>
            <a:r>
              <a:rPr lang="en-US" altLang="zh-CN" sz="2400" dirty="0">
                <a:cs typeface="Times New Roman" panose="02020603050405020304" pitchFamily="18" charset="0"/>
              </a:rPr>
              <a:t>caps</a:t>
            </a:r>
            <a:r>
              <a:rPr lang="zh-CN" altLang="zh-CN" sz="2400" dirty="0">
                <a:cs typeface="Times New Roman" panose="02020603050405020304" pitchFamily="18" charset="0"/>
              </a:rPr>
              <a:t>。故选</a:t>
            </a:r>
            <a:r>
              <a:rPr lang="en-US" altLang="zh-CN" sz="2400" dirty="0">
                <a:cs typeface="Times New Roman" panose="02020603050405020304" pitchFamily="18" charset="0"/>
              </a:rPr>
              <a:t>A</a:t>
            </a:r>
            <a:r>
              <a:rPr lang="zh-CN" altLang="zh-CN" sz="2400" dirty="0">
                <a:cs typeface="Times New Roman" panose="02020603050405020304" pitchFamily="18" charset="0"/>
              </a:rPr>
              <a:t>。</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835782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41374"/>
          </a:xfrm>
        </p:spPr>
        <p:txBody>
          <a:bodyPr/>
          <a:lstStyle/>
          <a:p>
            <a:pPr hangingPunct="0">
              <a:lnSpc>
                <a:spcPct val="130000"/>
              </a:lnSpc>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be the best title of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Girl Changes the World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 Bench</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Sammie’s Bench Helps Kids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 at School</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062758" y="844578"/>
            <a:ext cx="3375177" cy="433998"/>
          </a:xfrm>
          <a:prstGeom prst="rect">
            <a:avLst/>
          </a:prstGeom>
        </p:spPr>
      </p:pic>
      <p:sp>
        <p:nvSpPr>
          <p:cNvPr id="5" name="矩形 4"/>
          <p:cNvSpPr/>
          <p:nvPr/>
        </p:nvSpPr>
        <p:spPr>
          <a:xfrm>
            <a:off x="838622" y="800841"/>
            <a:ext cx="407484" cy="461665"/>
          </a:xfrm>
          <a:prstGeom prst="rect">
            <a:avLst/>
          </a:prstGeom>
        </p:spPr>
        <p:txBody>
          <a:bodyPr wrap="none">
            <a:spAutoFit/>
          </a:bodyPr>
          <a:lstStyle/>
          <a:p>
            <a:r>
              <a:rPr lang="en-US" altLang="zh-CN" sz="2400" dirty="0"/>
              <a:t>C</a:t>
            </a:r>
            <a:endParaRPr lang="zh-CN" altLang="en-US" dirty="0"/>
          </a:p>
        </p:txBody>
      </p:sp>
      <p:sp>
        <p:nvSpPr>
          <p:cNvPr id="7" name="矩形 6"/>
          <p:cNvSpPr/>
          <p:nvPr/>
        </p:nvSpPr>
        <p:spPr>
          <a:xfrm>
            <a:off x="365487" y="3140968"/>
            <a:ext cx="11481215" cy="2921505"/>
          </a:xfrm>
          <a:prstGeom prst="rect">
            <a:avLst/>
          </a:prstGeom>
        </p:spPr>
        <p:txBody>
          <a:bodyPr wrap="square">
            <a:spAutoFit/>
          </a:bodyPr>
          <a:lstStyle/>
          <a:p>
            <a:pPr algn="just" eaLnBrk="1">
              <a:lnSpc>
                <a:spcPct val="13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标题归纳题。根据最后一段</a:t>
            </a:r>
            <a:r>
              <a:rPr lang="en-US" altLang="zh-CN" sz="2400" dirty="0">
                <a:cs typeface="Times New Roman" panose="02020603050405020304" pitchFamily="18" charset="0"/>
              </a:rPr>
              <a:t>“</a:t>
            </a:r>
            <a:r>
              <a:rPr lang="en-US" altLang="zh-CN" sz="2400" dirty="0" err="1">
                <a:cs typeface="Times New Roman" panose="02020603050405020304" pitchFamily="18" charset="0"/>
              </a:rPr>
              <a:t>Now,Sammie</a:t>
            </a:r>
            <a:r>
              <a:rPr lang="en-US" altLang="zh-CN" sz="2400" dirty="0">
                <a:cs typeface="Times New Roman" panose="02020603050405020304" pitchFamily="18" charset="0"/>
              </a:rPr>
              <a:t> gives more than 200 benches to schools and parks in </a:t>
            </a:r>
            <a:r>
              <a:rPr lang="en-US" altLang="zh-CN" sz="2400" dirty="0" err="1">
                <a:cs typeface="Times New Roman" panose="02020603050405020304" pitchFamily="18" charset="0"/>
              </a:rPr>
              <a:t>total.‘And</a:t>
            </a:r>
            <a:r>
              <a:rPr lang="en-US" altLang="zh-CN" sz="2400" dirty="0">
                <a:cs typeface="Times New Roman" panose="02020603050405020304" pitchFamily="18" charset="0"/>
              </a:rPr>
              <a:t> I want to give even more buddy benches to different places to help more lonely kids ...’”</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现在</a:t>
            </a:r>
            <a:r>
              <a:rPr lang="en-US"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萨米总共为学校和公园提供了</a:t>
            </a:r>
            <a:r>
              <a:rPr lang="en-US" altLang="zh-CN" sz="2400" dirty="0">
                <a:cs typeface="Times New Roman" panose="02020603050405020304" pitchFamily="18" charset="0"/>
              </a:rPr>
              <a:t>200</a:t>
            </a:r>
            <a:r>
              <a:rPr lang="zh-CN" altLang="zh-CN" sz="2400" dirty="0">
                <a:ea typeface="楷体" panose="02010609060101010101" pitchFamily="49" charset="-122"/>
                <a:cs typeface="Times New Roman" panose="02020603050405020304" pitchFamily="18" charset="0"/>
              </a:rPr>
              <a:t>多张长椅。</a:t>
            </a:r>
            <a:r>
              <a:rPr lang="en-US" altLang="zh-CN" sz="2400" dirty="0">
                <a:latin typeface="宋体" panose="02010600030101010101" pitchFamily="2" charset="-122"/>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我想给不同的地方更多的伙伴长椅</a:t>
            </a:r>
            <a:r>
              <a:rPr lang="en-US"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以帮助更多孤独的孩子</a:t>
            </a:r>
            <a:r>
              <a:rPr lang="en-US" altLang="zh-CN" sz="2400" dirty="0">
                <a:ea typeface="楷体" panose="02010609060101010101" pitchFamily="49" charset="-122"/>
                <a:cs typeface="Times New Roman" panose="02020603050405020304" pitchFamily="18" charset="0"/>
              </a:rPr>
              <a:t>……</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）结合全文可知</a:t>
            </a:r>
            <a:r>
              <a:rPr lang="en-US" altLang="zh-CN" sz="2400" dirty="0">
                <a:cs typeface="Times New Roman" panose="02020603050405020304" pitchFamily="18" charset="0"/>
              </a:rPr>
              <a:t>,</a:t>
            </a:r>
            <a:r>
              <a:rPr lang="zh-CN" altLang="zh-CN" sz="2400" dirty="0">
                <a:cs typeface="Times New Roman" panose="02020603050405020304" pitchFamily="18" charset="0"/>
              </a:rPr>
              <a:t>本文主要介绍了一个叫</a:t>
            </a:r>
            <a:r>
              <a:rPr lang="en-US" altLang="zh-CN" sz="2400" dirty="0">
                <a:cs typeface="Times New Roman" panose="02020603050405020304" pitchFamily="18" charset="0"/>
              </a:rPr>
              <a:t>Sammie</a:t>
            </a:r>
            <a:r>
              <a:rPr lang="zh-CN" altLang="zh-CN" sz="2400" dirty="0">
                <a:cs typeface="Times New Roman" panose="02020603050405020304" pitchFamily="18" charset="0"/>
              </a:rPr>
              <a:t>的女孩通过收集瓶盖制作伙伴长凳帮助感到孤独的孩子们交朋友的事情</a:t>
            </a:r>
            <a:r>
              <a:rPr lang="en-US" altLang="zh-CN" sz="2400" dirty="0">
                <a:cs typeface="Times New Roman" panose="02020603050405020304" pitchFamily="18" charset="0"/>
              </a:rPr>
              <a:t>,C</a:t>
            </a:r>
            <a:r>
              <a:rPr lang="zh-CN" altLang="zh-CN" sz="2400" dirty="0">
                <a:cs typeface="Times New Roman" panose="02020603050405020304" pitchFamily="18" charset="0"/>
              </a:rPr>
              <a:t>项符合题意。故选</a:t>
            </a:r>
            <a:r>
              <a:rPr lang="en-US" altLang="zh-CN" sz="2400" dirty="0">
                <a:cs typeface="Times New Roman" panose="02020603050405020304" pitchFamily="18" charset="0"/>
              </a:rPr>
              <a:t>C</a:t>
            </a:r>
            <a:r>
              <a:rPr lang="zh-CN" altLang="zh-CN" sz="2400" dirty="0">
                <a:cs typeface="Times New Roman" panose="02020603050405020304" pitchFamily="18" charset="0"/>
              </a:rPr>
              <a:t>。</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617503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620" y="2419999"/>
            <a:ext cx="11484352" cy="1684232"/>
          </a:xfrm>
          <a:prstGeom prst="rect">
            <a:avLst/>
          </a:prstGeom>
          <a:solidFill>
            <a:srgbClr val="E1F4FC"/>
          </a:solidFill>
          <a:ln>
            <a:noFill/>
          </a:ln>
        </p:spPr>
        <p:txBody>
          <a:bodyPr vert="horz" wrap="square" lIns="91428" tIns="45714" rIns="91428" bIns="45714"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973263" eaLnBrk="1">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标题归纳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全文核心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Sammie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Buddy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Bench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Kids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直接锁定选项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过度延伸</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未点明文章本质。</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clrChange>
              <a:clrFrom>
                <a:srgbClr val="FFFFFF"/>
              </a:clrFrom>
              <a:clrTo>
                <a:srgbClr val="FFFFFF">
                  <a:alpha val="0"/>
                </a:srgbClr>
              </a:clrTo>
            </a:clrChange>
          </a:blip>
          <a:stretch>
            <a:fillRect/>
          </a:stretch>
        </p:blipFill>
        <p:spPr>
          <a:xfrm>
            <a:off x="352653" y="2345442"/>
            <a:ext cx="1952055" cy="541982"/>
          </a:xfrm>
          <a:prstGeom prst="rect">
            <a:avLst/>
          </a:prstGeom>
        </p:spPr>
      </p:pic>
    </p:spTree>
    <p:extLst>
      <p:ext uri="{BB962C8B-B14F-4D97-AF65-F5344CB8AC3E}">
        <p14:creationId xmlns:p14="http://schemas.microsoft.com/office/powerpoint/2010/main" val="1670179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432</TotalTime>
  <Words>453</Words>
  <Application>Microsoft Office PowerPoint</Application>
  <PresentationFormat>自定义</PresentationFormat>
  <Paragraphs>35</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452</cp:revision>
  <dcterms:created xsi:type="dcterms:W3CDTF">2020-11-06T05:24:00Z</dcterms:created>
  <dcterms:modified xsi:type="dcterms:W3CDTF">2025-09-17T09:31:50Z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